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5"/>
  </p:notesMasterIdLst>
  <p:sldIdLst>
    <p:sldId id="563" r:id="rId4"/>
    <p:sldId id="564" r:id="rId6"/>
    <p:sldId id="565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6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F5C71"/>
    <a:srgbClr val="003964"/>
    <a:srgbClr val="FFFFFF"/>
    <a:srgbClr val="EAEFF7"/>
    <a:srgbClr val="D2DEEF"/>
    <a:srgbClr val="1759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55" autoAdjust="0"/>
  </p:normalViewPr>
  <p:slideViewPr>
    <p:cSldViewPr snapToGrid="0" showGuides="1">
      <p:cViewPr varScale="1">
        <p:scale>
          <a:sx n="109" d="100"/>
          <a:sy n="109" d="100"/>
        </p:scale>
        <p:origin x="450" y="120"/>
      </p:cViewPr>
      <p:guideLst>
        <p:guide orient="horz" pos="2156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42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F3FEA-91CA-42D1-A8C1-A144D696B3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F0133-0C57-44E9-AAA7-C9E5A2AACE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A810CD-8C32-42A1-BBD3-1B69D55B99A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A810CD-8C32-42A1-BBD3-1B69D55B99A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A810CD-8C32-42A1-BBD3-1B69D55B99A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 bwMode="auto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12946" y="2420888"/>
            <a:ext cx="6331651" cy="863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zh-CN" noProof="0"/>
              <a:t>单击此处编辑母版标题样式</a:t>
            </a:r>
            <a:endParaRPr lang="zh-CN" noProof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14532" y="3500388"/>
            <a:ext cx="6333238" cy="6477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zh-CN" noProof="0"/>
              <a:t>单击此处编辑母版副标题样式</a:t>
            </a:r>
            <a:endParaRPr lang="zh-CN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509" y="908050"/>
            <a:ext cx="2742129" cy="521811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362" y="908050"/>
            <a:ext cx="8078807" cy="521811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5294" y="2886610"/>
            <a:ext cx="1059935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427170" y="2758266"/>
            <a:ext cx="1096386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040045" y="1447780"/>
            <a:ext cx="3012554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65692" y="3771071"/>
            <a:ext cx="523922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73460" y="2904247"/>
            <a:ext cx="401001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75756" y="2574150"/>
            <a:ext cx="981348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3260668" y="3206628"/>
            <a:ext cx="1477059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5350314" y="3446015"/>
            <a:ext cx="1833728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9882241" y="2725339"/>
            <a:ext cx="1116358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939698" y="3624921"/>
            <a:ext cx="521908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1250485" y="2365001"/>
            <a:ext cx="521906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053635" y="2795895"/>
            <a:ext cx="1696702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982071" y="2785815"/>
            <a:ext cx="437274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516013" y="3325062"/>
            <a:ext cx="703265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9235401" y="2909286"/>
            <a:ext cx="36070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9741184" y="3446014"/>
            <a:ext cx="282112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7000">
    <p:pull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37" y="4406901"/>
            <a:ext cx="1036232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37" y="2906713"/>
            <a:ext cx="1036232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3765" indent="0">
              <a:buNone/>
              <a:defRPr sz="1600"/>
            </a:lvl3pPr>
            <a:lvl4pPr marL="1370965" indent="0">
              <a:buNone/>
              <a:defRPr sz="1400"/>
            </a:lvl4pPr>
            <a:lvl5pPr marL="1828165" indent="0">
              <a:buNone/>
              <a:defRPr sz="1400"/>
            </a:lvl5pPr>
            <a:lvl6pPr marL="2285365" indent="0">
              <a:buNone/>
              <a:defRPr sz="1400"/>
            </a:lvl6pPr>
            <a:lvl7pPr marL="2741930" indent="0">
              <a:buNone/>
              <a:defRPr sz="1400"/>
            </a:lvl7pPr>
            <a:lvl8pPr marL="3199130" indent="0">
              <a:buNone/>
              <a:defRPr sz="1400"/>
            </a:lvl8pPr>
            <a:lvl9pPr marL="365633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362" y="1600201"/>
            <a:ext cx="54096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78" y="1600201"/>
            <a:ext cx="541126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362" y="274638"/>
            <a:ext cx="1097327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363" y="1535113"/>
            <a:ext cx="538745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3765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5365" indent="0">
              <a:buNone/>
              <a:defRPr sz="1600" b="1"/>
            </a:lvl6pPr>
            <a:lvl7pPr marL="2741930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633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363" y="2174875"/>
            <a:ext cx="538745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593" y="1535113"/>
            <a:ext cx="538904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3765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5365" indent="0">
              <a:buNone/>
              <a:defRPr sz="1600" b="1"/>
            </a:lvl6pPr>
            <a:lvl7pPr marL="2741930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633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593" y="2174875"/>
            <a:ext cx="538904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362" y="273050"/>
            <a:ext cx="401163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988" y="273051"/>
            <a:ext cx="68156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362" y="1435101"/>
            <a:ext cx="401163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3765" indent="0">
              <a:buNone/>
              <a:defRPr sz="1000"/>
            </a:lvl3pPr>
            <a:lvl4pPr marL="1370965" indent="0">
              <a:buNone/>
              <a:defRPr sz="900"/>
            </a:lvl4pPr>
            <a:lvl5pPr marL="1828165" indent="0">
              <a:buNone/>
              <a:defRPr sz="900"/>
            </a:lvl5pPr>
            <a:lvl6pPr marL="2285365" indent="0">
              <a:buNone/>
              <a:defRPr sz="900"/>
            </a:lvl6pPr>
            <a:lvl7pPr marL="2741930" indent="0">
              <a:buNone/>
              <a:defRPr sz="900"/>
            </a:lvl7pPr>
            <a:lvl8pPr marL="3199130" indent="0">
              <a:buNone/>
              <a:defRPr sz="900"/>
            </a:lvl8pPr>
            <a:lvl9pPr marL="365633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842" y="4800600"/>
            <a:ext cx="731551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842" y="612775"/>
            <a:ext cx="731551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3765" indent="0">
              <a:buNone/>
              <a:defRPr sz="2400"/>
            </a:lvl3pPr>
            <a:lvl4pPr marL="1370965" indent="0">
              <a:buNone/>
              <a:defRPr sz="2000"/>
            </a:lvl4pPr>
            <a:lvl5pPr marL="1828165" indent="0">
              <a:buNone/>
              <a:defRPr sz="2000"/>
            </a:lvl5pPr>
            <a:lvl6pPr marL="2285365" indent="0">
              <a:buNone/>
              <a:defRPr sz="2000"/>
            </a:lvl6pPr>
            <a:lvl7pPr marL="2741930" indent="0">
              <a:buNone/>
              <a:defRPr sz="2000"/>
            </a:lvl7pPr>
            <a:lvl8pPr marL="3199130" indent="0">
              <a:buNone/>
              <a:defRPr sz="2000"/>
            </a:lvl8pPr>
            <a:lvl9pPr marL="365633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842" y="5367338"/>
            <a:ext cx="731551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3765" indent="0">
              <a:buNone/>
              <a:defRPr sz="1000"/>
            </a:lvl3pPr>
            <a:lvl4pPr marL="1370965" indent="0">
              <a:buNone/>
              <a:defRPr sz="900"/>
            </a:lvl4pPr>
            <a:lvl5pPr marL="1828165" indent="0">
              <a:buNone/>
              <a:defRPr sz="900"/>
            </a:lvl5pPr>
            <a:lvl6pPr marL="2285365" indent="0">
              <a:buNone/>
              <a:defRPr sz="900"/>
            </a:lvl6pPr>
            <a:lvl7pPr marL="2741930" indent="0">
              <a:buNone/>
              <a:defRPr sz="900"/>
            </a:lvl7pPr>
            <a:lvl8pPr marL="3199130" indent="0">
              <a:buNone/>
              <a:defRPr sz="900"/>
            </a:lvl8pPr>
            <a:lvl9pPr marL="365633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41469" y="590550"/>
            <a:ext cx="10509062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dirty="0"/>
              <a:t>单击此处编辑母版标题样式</a:t>
            </a:r>
            <a:endParaRPr lang="zh-CN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1469" y="1600201"/>
            <a:ext cx="10509062" cy="427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dirty="0"/>
              <a:t>单击此处编辑母版文本样式</a:t>
            </a:r>
            <a:endParaRPr lang="zh-CN" dirty="0"/>
          </a:p>
          <a:p>
            <a:pPr lvl="1"/>
            <a:r>
              <a:rPr lang="zh-CN" dirty="0"/>
              <a:t>第二级</a:t>
            </a:r>
            <a:endParaRPr 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3765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0965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165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n-lt"/>
          <a:ea typeface="仿宋_GB2312" panose="02010609030101010101" pitchFamily="49" charset="-122"/>
        </a:defRPr>
      </a:lvl2pPr>
      <a:lvl3pPr marL="1142365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59956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676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333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053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773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493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30FD6-CDA0-41C4-A73D-47383B313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E1D1E-A455-4720-A459-8047EAD365B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94640" y="975360"/>
          <a:ext cx="9522460" cy="1307465"/>
        </p:xfrm>
        <a:graphic>
          <a:graphicData uri="http://schemas.openxmlformats.org/drawingml/2006/table">
            <a:tbl>
              <a:tblPr/>
              <a:tblGrid>
                <a:gridCol w="999490"/>
                <a:gridCol w="985520"/>
                <a:gridCol w="942975"/>
                <a:gridCol w="1552575"/>
                <a:gridCol w="1681480"/>
                <a:gridCol w="1680210"/>
                <a:gridCol w="1680210"/>
              </a:tblGrid>
              <a:tr h="435610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lang="zh-CN" sz="1400" b="1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报考专业</a:t>
                      </a:r>
                      <a:endParaRPr lang="zh-CN" alt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出生</a:t>
                      </a:r>
                      <a:br>
                        <a:rPr lang="zh-CN" altLang="en-US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年月</a:t>
                      </a:r>
                      <a:endParaRPr lang="zh-CN" alt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学士学位</a:t>
                      </a:r>
                      <a:endParaRPr lang="zh-CN" alt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zh-CN" altLang="en-US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获得时间</a:t>
                      </a:r>
                      <a:endParaRPr lang="zh-CN" alt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硕士学位</a:t>
                      </a:r>
                      <a:endParaRPr lang="zh-CN" alt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zh-CN" altLang="en-US" sz="1400" b="1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获得时间</a:t>
                      </a:r>
                      <a:endParaRPr lang="zh-CN" alt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 fontAlgn="ctr">
                        <a:buNone/>
                      </a:pPr>
                      <a:r>
                        <a:rPr lang="zh-CN" altLang="en-US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推荐人</a:t>
                      </a:r>
                      <a:r>
                        <a:rPr lang="en-US" altLang="zh-CN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信息</a:t>
                      </a:r>
                      <a:endParaRPr lang="zh-CN" alt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 fontAlgn="ctr">
                        <a:buNone/>
                      </a:pPr>
                      <a:r>
                        <a:rPr lang="zh-CN" altLang="en-US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推荐人</a:t>
                      </a:r>
                      <a:r>
                        <a:rPr lang="en-US" altLang="zh-CN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1400" b="1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信息</a:t>
                      </a:r>
                      <a:endParaRPr lang="zh-CN" alt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758" marR="4758" marT="47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8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kern="1200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XX</a:t>
                      </a:r>
                      <a:endParaRPr lang="en-US" altLang="zh-CN" sz="1400" b="0" i="0" u="none" strike="noStrike" kern="1200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0" i="0" u="none" strike="noStrike" kern="1200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例：生物与医药</a:t>
                      </a:r>
                      <a:endParaRPr lang="zh-CN" altLang="en-US" sz="1400" b="0" i="0" u="none" strike="noStrike" kern="1200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1992.02</a:t>
                      </a:r>
                      <a:endParaRPr lang="zh-CN" altLang="en-US" sz="1400" b="0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大学</a:t>
                      </a:r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</a:t>
                      </a:r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2013.06</a:t>
                      </a:r>
                      <a:endParaRPr lang="en-US" altLang="zh-CN" sz="1400" b="0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大学</a:t>
                      </a:r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</a:t>
                      </a:r>
                      <a:endParaRPr lang="en-US" altLang="zh-CN" sz="1400" b="0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2016.09</a:t>
                      </a:r>
                      <a:endParaRPr lang="en-US" altLang="zh-CN" sz="1400" b="0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 fontAlgn="ctr">
                        <a:buNone/>
                      </a:pPr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XXX</a:t>
                      </a:r>
                      <a:r>
                        <a:rPr lang="zh-CN" alt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（姓名）</a:t>
                      </a:r>
                      <a:endParaRPr lang="zh-CN" altLang="en-US" sz="1400" b="0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>
                        <a:buNone/>
                      </a:pPr>
                      <a:r>
                        <a:rPr lang="zh-CN" alt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就职工作单位：</a:t>
                      </a:r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大学</a:t>
                      </a:r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/XX</a:t>
                      </a:r>
                      <a:r>
                        <a:rPr lang="zh-CN" alt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研究所</a:t>
                      </a:r>
                      <a:endParaRPr lang="zh-CN" altLang="en-US" sz="1400" b="0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 fontAlgn="ctr">
                        <a:buNone/>
                      </a:pPr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XXX</a:t>
                      </a:r>
                      <a:r>
                        <a:rPr lang="zh-CN" alt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（姓名）</a:t>
                      </a:r>
                      <a:endParaRPr lang="zh-CN" altLang="en-US" sz="1400" b="0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>
                        <a:buNone/>
                      </a:pPr>
                      <a:r>
                        <a:rPr lang="zh-CN" alt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就职工作单位：</a:t>
                      </a:r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大学</a:t>
                      </a:r>
                      <a:r>
                        <a:rPr lang="en-US" altLang="zh-CN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/XX</a:t>
                      </a:r>
                      <a:r>
                        <a:rPr lang="zh-CN" altLang="en-US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研究所</a:t>
                      </a:r>
                      <a:endParaRPr lang="zh-CN" altLang="en-US" sz="1400" b="0" i="0" u="none" strike="noStrike" dirty="0">
                        <a:solidFill>
                          <a:schemeClr val="accen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344170" y="4265295"/>
            <a:ext cx="11797030" cy="624840"/>
            <a:chOff x="451" y="4151"/>
            <a:chExt cx="18578" cy="984"/>
          </a:xfrm>
        </p:grpSpPr>
        <p:sp>
          <p:nvSpPr>
            <p:cNvPr id="23" name="矩形 23"/>
            <p:cNvSpPr>
              <a:spLocks noChangeArrowheads="1"/>
            </p:cNvSpPr>
            <p:nvPr/>
          </p:nvSpPr>
          <p:spPr bwMode="auto">
            <a:xfrm>
              <a:off x="529" y="4281"/>
              <a:ext cx="621" cy="283"/>
            </a:xfrm>
            <a:prstGeom prst="rect">
              <a:avLst/>
            </a:prstGeom>
            <a:solidFill>
              <a:srgbClr val="3F5C71"/>
            </a:solidFill>
            <a:ln w="25400">
              <a:noFill/>
              <a:bevel/>
            </a:ln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  <p:grpSp>
          <p:nvGrpSpPr>
            <p:cNvPr id="28" name="组合 18"/>
            <p:cNvGrpSpPr/>
            <p:nvPr/>
          </p:nvGrpSpPr>
          <p:grpSpPr bwMode="auto">
            <a:xfrm>
              <a:off x="451" y="4151"/>
              <a:ext cx="18578" cy="985"/>
              <a:chOff x="-47717" y="11767"/>
              <a:chExt cx="11796599" cy="429049"/>
            </a:xfrm>
          </p:grpSpPr>
          <p:sp>
            <p:nvSpPr>
              <p:cNvPr id="29" name="TextBox 20"/>
              <p:cNvSpPr>
                <a:spLocks noChangeArrowheads="1"/>
              </p:cNvSpPr>
              <p:nvPr/>
            </p:nvSpPr>
            <p:spPr bwMode="auto">
              <a:xfrm>
                <a:off x="-47717" y="230533"/>
                <a:ext cx="11796599" cy="210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400" b="1" noProof="1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矩形 21"/>
              <p:cNvSpPr>
                <a:spLocks noChangeArrowheads="1"/>
              </p:cNvSpPr>
              <p:nvPr/>
            </p:nvSpPr>
            <p:spPr bwMode="auto">
              <a:xfrm>
                <a:off x="489471" y="11767"/>
                <a:ext cx="3249126" cy="23118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F5C7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奖励处分</a:t>
                </a:r>
                <a:endPara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F5C7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pic>
        <p:nvPicPr>
          <p:cNvPr id="35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7526" y="236555"/>
            <a:ext cx="1604211" cy="5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矩形 35"/>
          <p:cNvSpPr/>
          <p:nvPr/>
        </p:nvSpPr>
        <p:spPr>
          <a:xfrm>
            <a:off x="820555" y="172963"/>
            <a:ext cx="2724669" cy="578218"/>
          </a:xfrm>
          <a:prstGeom prst="rect">
            <a:avLst/>
          </a:prstGeom>
          <a:solidFill>
            <a:srgbClr val="3F5C7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zh-CN" altLang="en-US" sz="2000" b="1" kern="0" dirty="0">
                <a:solidFill>
                  <a:srgbClr val="FFFFFF"/>
                </a:solidFill>
              </a:rPr>
              <a:t>申请专业：</a:t>
            </a:r>
            <a:r>
              <a:rPr lang="en-US" altLang="zh-CN" sz="2000" b="1" kern="0" dirty="0">
                <a:solidFill>
                  <a:srgbClr val="FFFFFF"/>
                </a:solidFill>
                <a:sym typeface="+mn-ea"/>
              </a:rPr>
              <a:t>XXXX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86234" y="170698"/>
            <a:ext cx="340546" cy="580727"/>
          </a:xfrm>
          <a:prstGeom prst="rect">
            <a:avLst/>
          </a:prstGeom>
          <a:solidFill>
            <a:srgbClr val="3F5C7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kern="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平行四边形 26"/>
          <p:cNvSpPr/>
          <p:nvPr/>
        </p:nvSpPr>
        <p:spPr>
          <a:xfrm>
            <a:off x="5565775" y="159385"/>
            <a:ext cx="3638550" cy="602615"/>
          </a:xfrm>
          <a:prstGeom prst="parallelogram">
            <a:avLst>
              <a:gd name="adj" fmla="val 35443"/>
            </a:avLst>
          </a:prstGeom>
          <a:solidFill>
            <a:srgbClr val="3F5C71"/>
          </a:solidFill>
          <a:ln w="19050">
            <a:noFill/>
          </a:ln>
          <a:effectLst>
            <a:outerShdw blurRad="317500" dist="190500" dir="90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40" tIns="34271" rIns="68540" bIns="34271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申请人姓名：</a:t>
            </a:r>
            <a:r>
              <a:rPr lang="en-US" altLang="zh-CN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10172295" y="1068785"/>
            <a:ext cx="1372006" cy="1745726"/>
          </a:xfrm>
          <a:prstGeom prst="rect">
            <a:avLst/>
          </a:prstGeom>
          <a:noFill/>
          <a:ln w="9525" cap="flat" cmpd="sng" algn="ctr">
            <a:solidFill>
              <a:srgbClr val="3F5C7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227356" y="1552627"/>
            <a:ext cx="126188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endParaRPr lang="en-US" altLang="zh-CN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证件照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5125" y="5266055"/>
            <a:ext cx="5280660" cy="336550"/>
            <a:chOff x="542" y="5451"/>
            <a:chExt cx="8316" cy="530"/>
          </a:xfrm>
        </p:grpSpPr>
        <p:sp>
          <p:nvSpPr>
            <p:cNvPr id="46" name="矩形 23"/>
            <p:cNvSpPr>
              <a:spLocks noChangeArrowheads="1"/>
            </p:cNvSpPr>
            <p:nvPr/>
          </p:nvSpPr>
          <p:spPr bwMode="auto">
            <a:xfrm>
              <a:off x="542" y="5575"/>
              <a:ext cx="621" cy="283"/>
            </a:xfrm>
            <a:prstGeom prst="rect">
              <a:avLst/>
            </a:prstGeom>
            <a:solidFill>
              <a:srgbClr val="3F5C71"/>
            </a:solidFill>
            <a:ln w="25400">
              <a:noFill/>
              <a:bevel/>
            </a:ln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47" name="矩形 21"/>
            <p:cNvSpPr>
              <a:spLocks noChangeArrowheads="1"/>
            </p:cNvSpPr>
            <p:nvPr/>
          </p:nvSpPr>
          <p:spPr bwMode="auto">
            <a:xfrm>
              <a:off x="1312" y="5451"/>
              <a:ext cx="7546" cy="5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F5C7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外语水平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4170" y="2366010"/>
            <a:ext cx="3736975" cy="337185"/>
            <a:chOff x="542" y="3457"/>
            <a:chExt cx="5885" cy="531"/>
          </a:xfrm>
        </p:grpSpPr>
        <p:sp>
          <p:nvSpPr>
            <p:cNvPr id="33" name="矩形 23"/>
            <p:cNvSpPr>
              <a:spLocks noChangeArrowheads="1"/>
            </p:cNvSpPr>
            <p:nvPr/>
          </p:nvSpPr>
          <p:spPr bwMode="auto">
            <a:xfrm>
              <a:off x="542" y="3595"/>
              <a:ext cx="621" cy="283"/>
            </a:xfrm>
            <a:prstGeom prst="rect">
              <a:avLst/>
            </a:prstGeom>
            <a:solidFill>
              <a:srgbClr val="3F5C71"/>
            </a:solidFill>
            <a:ln w="25400">
              <a:noFill/>
              <a:bevel/>
            </a:ln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34" name="矩形 21"/>
            <p:cNvSpPr>
              <a:spLocks noChangeArrowheads="1"/>
            </p:cNvSpPr>
            <p:nvPr/>
          </p:nvSpPr>
          <p:spPr bwMode="auto">
            <a:xfrm>
              <a:off x="1345" y="3457"/>
              <a:ext cx="5082" cy="5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b="1" dirty="0">
                  <a:solidFill>
                    <a:srgbClr val="3F5C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研究方向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9" name="TextBox 20"/>
          <p:cNvSpPr>
            <a:spLocks noChangeArrowheads="1"/>
          </p:cNvSpPr>
          <p:nvPr/>
        </p:nvSpPr>
        <p:spPr bwMode="auto">
          <a:xfrm>
            <a:off x="1849689" y="2395886"/>
            <a:ext cx="85656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具体研究方向，不要写大方向。</a:t>
            </a:r>
            <a:endParaRPr lang="zh-CN" altLang="en-US" sz="1400" b="1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3700" y="4602480"/>
            <a:ext cx="54254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</a:t>
            </a:r>
            <a:r>
              <a:rPr lang="zh-CN" altLang="en-US"/>
              <a:t>奖项名称，</a:t>
            </a:r>
            <a:r>
              <a:rPr lang="en-US" altLang="zh-CN"/>
              <a:t>XX</a:t>
            </a:r>
            <a:r>
              <a:rPr lang="zh-CN" altLang="en-US"/>
              <a:t>年</a:t>
            </a:r>
            <a:r>
              <a:rPr lang="en-US" altLang="zh-CN"/>
              <a:t>XX</a:t>
            </a:r>
            <a:r>
              <a:rPr lang="zh-CN" altLang="en-US"/>
              <a:t>月，颁奖单位</a:t>
            </a:r>
            <a:endParaRPr lang="zh-CN" altLang="en-US"/>
          </a:p>
          <a:p>
            <a:r>
              <a:rPr lang="en-US" altLang="zh-CN"/>
              <a:t>2.</a:t>
            </a:r>
            <a:r>
              <a:rPr lang="zh-CN" altLang="en-US"/>
              <a:t>处罚名称，</a:t>
            </a:r>
            <a:r>
              <a:rPr lang="en-US" altLang="zh-CN">
                <a:sym typeface="+mn-ea"/>
              </a:rPr>
              <a:t>XX</a:t>
            </a:r>
            <a:r>
              <a:rPr lang="zh-CN" altLang="en-US">
                <a:sym typeface="+mn-ea"/>
              </a:rPr>
              <a:t>年</a:t>
            </a:r>
            <a:r>
              <a:rPr lang="en-US" altLang="zh-CN">
                <a:sym typeface="+mn-ea"/>
              </a:rPr>
              <a:t>XX</a:t>
            </a:r>
            <a:r>
              <a:rPr lang="zh-CN" altLang="en-US">
                <a:sym typeface="+mn-ea"/>
              </a:rPr>
              <a:t>月，处罚单位</a:t>
            </a:r>
            <a:endParaRPr lang="zh-CN" altLang="en-US"/>
          </a:p>
          <a:p>
            <a:endParaRPr lang="zh-CN" altLang="en-US"/>
          </a:p>
        </p:txBody>
      </p:sp>
      <p:sp>
        <p:nvSpPr>
          <p:cNvPr id="10" name="TextBox 20"/>
          <p:cNvSpPr>
            <a:spLocks noChangeArrowheads="1"/>
          </p:cNvSpPr>
          <p:nvPr/>
        </p:nvSpPr>
        <p:spPr bwMode="auto">
          <a:xfrm>
            <a:off x="1849689" y="4290091"/>
            <a:ext cx="8565648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没有奖励</a:t>
            </a:r>
            <a:r>
              <a:rPr lang="en-US" altLang="zh-CN" sz="14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处分，则填写无</a:t>
            </a:r>
            <a:endParaRPr lang="zh-CN" altLang="en-US" sz="1400" b="1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5125" y="5599430"/>
            <a:ext cx="67462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例：</a:t>
            </a:r>
            <a:r>
              <a:rPr lang="en-US" altLang="zh-CN"/>
              <a:t>1.</a:t>
            </a:r>
            <a:r>
              <a:rPr lang="zh-CN" altLang="en-US"/>
              <a:t>英语六级（</a:t>
            </a:r>
            <a:r>
              <a:rPr lang="en-US" altLang="zh-CN"/>
              <a:t>CET-6</a:t>
            </a:r>
            <a:r>
              <a:rPr lang="zh-CN" altLang="en-US"/>
              <a:t>），</a:t>
            </a:r>
            <a:r>
              <a:rPr lang="en-US" altLang="zh-CN"/>
              <a:t>550</a:t>
            </a:r>
            <a:r>
              <a:rPr lang="zh-CN" altLang="en-US"/>
              <a:t>分，</a:t>
            </a:r>
            <a:r>
              <a:rPr lang="en-US" altLang="zh-CN"/>
              <a:t>2021</a:t>
            </a:r>
            <a:r>
              <a:rPr lang="zh-CN" altLang="en-US"/>
              <a:t>年</a:t>
            </a:r>
            <a:r>
              <a:rPr lang="en-US" altLang="zh-CN"/>
              <a:t>12</a:t>
            </a:r>
            <a:r>
              <a:rPr lang="zh-CN" altLang="en-US"/>
              <a:t>月</a:t>
            </a:r>
            <a:endParaRPr lang="zh-CN" altLang="en-US"/>
          </a:p>
          <a:p>
            <a:r>
              <a:rPr lang="en-US" altLang="zh-CN"/>
              <a:t>2.</a:t>
            </a:r>
            <a:r>
              <a:rPr lang="zh-CN" altLang="en-US"/>
              <a:t>雅思（</a:t>
            </a:r>
            <a:r>
              <a:rPr lang="en-US" altLang="zh-CN"/>
              <a:t>IELTS</a:t>
            </a:r>
            <a:r>
              <a:rPr lang="zh-CN" altLang="en-US"/>
              <a:t>），</a:t>
            </a:r>
            <a:r>
              <a:rPr lang="en-US" altLang="zh-CN"/>
              <a:t>7.0</a:t>
            </a:r>
            <a:r>
              <a:rPr lang="zh-CN" altLang="en-US"/>
              <a:t>，</a:t>
            </a:r>
            <a:r>
              <a:rPr lang="en-US" altLang="zh-CN"/>
              <a:t>2022</a:t>
            </a:r>
            <a:r>
              <a:rPr lang="zh-CN" altLang="en-US"/>
              <a:t>年</a:t>
            </a:r>
            <a:r>
              <a:rPr lang="en-US" altLang="zh-CN"/>
              <a:t>8</a:t>
            </a:r>
            <a:r>
              <a:rPr lang="zh-CN" altLang="en-US"/>
              <a:t>月</a:t>
            </a:r>
            <a:endParaRPr lang="zh-CN" altLang="en-US"/>
          </a:p>
          <a:p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44805" y="2667000"/>
            <a:ext cx="3736975" cy="337185"/>
            <a:chOff x="542" y="3457"/>
            <a:chExt cx="5885" cy="531"/>
          </a:xfrm>
        </p:grpSpPr>
        <p:sp>
          <p:nvSpPr>
            <p:cNvPr id="14" name="矩形 23"/>
            <p:cNvSpPr>
              <a:spLocks noChangeArrowheads="1"/>
            </p:cNvSpPr>
            <p:nvPr/>
          </p:nvSpPr>
          <p:spPr bwMode="auto">
            <a:xfrm>
              <a:off x="542" y="3595"/>
              <a:ext cx="621" cy="283"/>
            </a:xfrm>
            <a:prstGeom prst="rect">
              <a:avLst/>
            </a:prstGeom>
            <a:solidFill>
              <a:srgbClr val="3F5C71"/>
            </a:solidFill>
            <a:ln w="25400">
              <a:noFill/>
              <a:bevel/>
            </a:ln>
          </p:spPr>
          <p:txBody>
            <a:bodyPr anchor="ctr"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5" name="矩形 21"/>
            <p:cNvSpPr>
              <a:spLocks noChangeArrowheads="1"/>
            </p:cNvSpPr>
            <p:nvPr/>
          </p:nvSpPr>
          <p:spPr bwMode="auto">
            <a:xfrm>
              <a:off x="1310" y="3457"/>
              <a:ext cx="5117" cy="5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F5C7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学习成绩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44805" y="2963545"/>
            <a:ext cx="67259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（一）绩点：（例：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3.8/4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分制）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（二）硕士课程及成绩（限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门）：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生物化学，成绩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90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7" name="TextBox 24"/>
          <p:cNvSpPr>
            <a:spLocks noChangeArrowheads="1"/>
          </p:cNvSpPr>
          <p:nvPr/>
        </p:nvSpPr>
        <p:spPr bwMode="auto">
          <a:xfrm>
            <a:off x="4884420" y="3583305"/>
            <a:ext cx="7097395" cy="913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说明：不可更改标题内容及布局。</a:t>
            </a:r>
            <a:endParaRPr lang="en-US" altLang="zh-CN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400" b="1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个人信息</a:t>
            </a:r>
            <a:r>
              <a:rPr lang="zh-CN" altLang="en-US" sz="3200" b="1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sz="1400" b="1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可加页说明，内容、字体、格式由汇报人自行决定。（提交前请删除本段说明）</a:t>
            </a:r>
            <a:endParaRPr lang="zh-CN" altLang="en-US" sz="1400" b="1" dirty="0">
              <a:solidFill>
                <a:srgbClr val="FF0000"/>
              </a:solidFill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7000"/>
    </mc:Choice>
    <mc:Fallback>
      <p:transition advClick="0" advTm="7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7526" y="236555"/>
            <a:ext cx="1604211" cy="5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矩形 36"/>
          <p:cNvSpPr/>
          <p:nvPr/>
        </p:nvSpPr>
        <p:spPr>
          <a:xfrm>
            <a:off x="286234" y="170698"/>
            <a:ext cx="340546" cy="580727"/>
          </a:xfrm>
          <a:prstGeom prst="rect">
            <a:avLst/>
          </a:prstGeom>
          <a:solidFill>
            <a:srgbClr val="3F5C7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rPr>
              <a:t>2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矩形 23"/>
          <p:cNvSpPr>
            <a:spLocks noChangeArrowheads="1"/>
          </p:cNvSpPr>
          <p:nvPr/>
        </p:nvSpPr>
        <p:spPr bwMode="auto">
          <a:xfrm>
            <a:off x="285254" y="964718"/>
            <a:ext cx="394192" cy="179548"/>
          </a:xfrm>
          <a:prstGeom prst="rect">
            <a:avLst/>
          </a:prstGeom>
          <a:solidFill>
            <a:srgbClr val="3F5C71"/>
          </a:solidFill>
          <a:ln w="25400">
            <a:noFill/>
            <a:bevel/>
          </a:ln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7" name="矩形 21"/>
          <p:cNvSpPr>
            <a:spLocks noChangeArrowheads="1"/>
          </p:cNvSpPr>
          <p:nvPr/>
        </p:nvSpPr>
        <p:spPr bwMode="auto">
          <a:xfrm>
            <a:off x="773953" y="889319"/>
            <a:ext cx="4791644" cy="337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最具代表性科研成果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TextBox 20"/>
          <p:cNvSpPr>
            <a:spLocks noChangeArrowheads="1"/>
          </p:cNvSpPr>
          <p:nvPr/>
        </p:nvSpPr>
        <p:spPr bwMode="auto">
          <a:xfrm>
            <a:off x="285028" y="1226996"/>
            <a:ext cx="12750368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0" fontAlgn="ctr" hangingPunct="0">
              <a:lnSpc>
                <a:spcPct val="100000"/>
              </a:lnSpc>
              <a:buClrTx/>
              <a:buSzTx/>
              <a:buFontTx/>
              <a:defRPr/>
            </a:pP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论文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：列明题目、期刊/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会议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名称、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检索情况、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发表年月、署名排序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检索情况、影响因子和分区等</a:t>
            </a:r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0"/>
          <p:cNvSpPr>
            <a:spLocks noChangeArrowheads="1"/>
          </p:cNvSpPr>
          <p:nvPr/>
        </p:nvSpPr>
        <p:spPr bwMode="auto">
          <a:xfrm>
            <a:off x="285254" y="1622895"/>
            <a:ext cx="10958172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、科研项目：注明项目名称、项目类型（如国家自然科学基金、省部级项目等）、项目编号（如有）、起止时间、经费预算</a:t>
            </a:r>
            <a:r>
              <a:rPr 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本人排名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项目组人数（例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3/10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、获奖：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列明成果名称、完成或获奖日期、颁奖单位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、奖项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级别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（国际级、国家级、省级等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）、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等级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排名情况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dirty="0">
              <a:ea typeface="黑体" panose="02010609060101010101" pitchFamily="49" charset="-122"/>
              <a:sym typeface="+mn-ea"/>
            </a:endParaRPr>
          </a:p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4、专利：列明专利名称、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类型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发明专利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实用新型专利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软著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，本人排名、申请专利受理号</a:t>
            </a: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授权专利授权号，授权受理时间</a:t>
            </a:r>
            <a:endParaRPr lang="zh-CN" altLang="en-US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eaLnBrk="0" fontAlgn="ctr" hangingPunct="0">
              <a:buClrTx/>
              <a:buSzTx/>
              <a:buFontTx/>
              <a:defRPr/>
            </a:pP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5、著作：列明著作名称、出版年月等，贡献排序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、其他成果</a:t>
            </a: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400" dirty="0">
              <a:ea typeface="黑体" panose="02010609060101010101" pitchFamily="49" charset="-122"/>
            </a:endParaRPr>
          </a:p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4"/>
          <p:cNvSpPr>
            <a:spLocks noChangeArrowheads="1"/>
          </p:cNvSpPr>
          <p:nvPr/>
        </p:nvSpPr>
        <p:spPr bwMode="auto">
          <a:xfrm>
            <a:off x="286385" y="4728845"/>
            <a:ext cx="9599295" cy="79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说明：不可更改标题内容及布局。</a:t>
            </a:r>
            <a:endParaRPr lang="en-US" altLang="zh-CN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400" b="1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主要学术成果</a:t>
            </a:r>
            <a:r>
              <a:rPr lang="zh-CN" altLang="en-US" sz="3200" b="1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sz="1400" b="1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可加页说明，内容、字体、格式由汇报人自行决定。（提交前请删除本段说明）</a:t>
            </a:r>
            <a:endParaRPr lang="zh-CN" altLang="en-US" sz="1400" b="1" dirty="0">
              <a:solidFill>
                <a:srgbClr val="FF0000"/>
              </a:solidFill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20555" y="172963"/>
            <a:ext cx="2724669" cy="578218"/>
          </a:xfrm>
          <a:prstGeom prst="rect">
            <a:avLst/>
          </a:prstGeom>
          <a:solidFill>
            <a:srgbClr val="3F5C7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p>
            <a:pPr lvl="0" algn="ctr"/>
            <a:r>
              <a:rPr lang="zh-CN" altLang="en-US" sz="2000" b="1" kern="0" dirty="0">
                <a:solidFill>
                  <a:srgbClr val="FFFFFF"/>
                </a:solidFill>
              </a:rPr>
              <a:t>申请专业：</a:t>
            </a:r>
            <a:r>
              <a:rPr lang="en-US" altLang="zh-CN" sz="2000" b="1" kern="0" dirty="0">
                <a:solidFill>
                  <a:srgbClr val="FFFFFF"/>
                </a:solidFill>
                <a:sym typeface="+mn-ea"/>
              </a:rPr>
              <a:t>XXXX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5565775" y="159385"/>
            <a:ext cx="3638550" cy="602615"/>
          </a:xfrm>
          <a:prstGeom prst="parallelogram">
            <a:avLst>
              <a:gd name="adj" fmla="val 35443"/>
            </a:avLst>
          </a:prstGeom>
          <a:solidFill>
            <a:srgbClr val="3F5C71"/>
          </a:solidFill>
          <a:ln w="19050">
            <a:noFill/>
          </a:ln>
          <a:effectLst>
            <a:outerShdw blurRad="317500" dist="190500" dir="90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40" tIns="34271" rIns="68540" bIns="34271"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申请人姓名：</a:t>
            </a:r>
            <a:r>
              <a:rPr lang="en-US" altLang="zh-CN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7000"/>
    </mc:Choice>
    <mc:Fallback>
      <p:transition advClick="0" advTm="7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7526" y="236555"/>
            <a:ext cx="1604211" cy="5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矩形 36"/>
          <p:cNvSpPr/>
          <p:nvPr/>
        </p:nvSpPr>
        <p:spPr>
          <a:xfrm>
            <a:off x="286234" y="170698"/>
            <a:ext cx="340546" cy="580727"/>
          </a:xfrm>
          <a:prstGeom prst="rect">
            <a:avLst/>
          </a:prstGeom>
          <a:solidFill>
            <a:srgbClr val="3F5C7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rPr>
              <a:t>3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TextBox 24"/>
          <p:cNvSpPr>
            <a:spLocks noChangeArrowheads="1"/>
          </p:cNvSpPr>
          <p:nvPr/>
        </p:nvSpPr>
        <p:spPr bwMode="auto">
          <a:xfrm>
            <a:off x="286385" y="2317750"/>
            <a:ext cx="943483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说明：不可更改标题内容及布局。</a:t>
            </a:r>
            <a:endParaRPr lang="en-US" altLang="zh-CN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攻博计划不超过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b="1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内容、字体、格式由汇报人自行决定。（提交前请删除本段说明）</a:t>
            </a:r>
            <a:endParaRPr lang="zh-CN" altLang="en-US" sz="1400" b="1" dirty="0">
              <a:solidFill>
                <a:srgbClr val="FF0000"/>
              </a:solidFill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32879" y="1033038"/>
            <a:ext cx="394192" cy="179548"/>
          </a:xfrm>
          <a:prstGeom prst="rect">
            <a:avLst/>
          </a:prstGeom>
          <a:solidFill>
            <a:srgbClr val="3F5C71"/>
          </a:solidFill>
          <a:ln w="25400">
            <a:noFill/>
            <a:beve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0420" y="953770"/>
            <a:ext cx="8072120" cy="6140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3F5C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攻博计划（其他情况，请另行说明）</a:t>
            </a:r>
            <a:endParaRPr lang="zh-CN" altLang="en-US" sz="1600" b="1" dirty="0">
              <a:solidFill>
                <a:srgbClr val="3F5C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l">
              <a:buClrTx/>
              <a:buSzTx/>
              <a:buFontTx/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不限于简述选题背景、科学问题、技术路线、预期成果及时间节点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平行四边形 1"/>
          <p:cNvSpPr/>
          <p:nvPr/>
        </p:nvSpPr>
        <p:spPr>
          <a:xfrm>
            <a:off x="5565775" y="159385"/>
            <a:ext cx="3638550" cy="602615"/>
          </a:xfrm>
          <a:prstGeom prst="parallelogram">
            <a:avLst>
              <a:gd name="adj" fmla="val 35443"/>
            </a:avLst>
          </a:prstGeom>
          <a:solidFill>
            <a:srgbClr val="3F5C71"/>
          </a:solidFill>
          <a:ln w="19050">
            <a:noFill/>
          </a:ln>
          <a:effectLst>
            <a:outerShdw blurRad="317500" dist="190500" dir="90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40" tIns="34271" rIns="68540" bIns="34271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申请人姓名：</a:t>
            </a:r>
            <a:r>
              <a:rPr lang="en-US" altLang="zh-CN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0555" y="172963"/>
            <a:ext cx="2724669" cy="578218"/>
          </a:xfrm>
          <a:prstGeom prst="rect">
            <a:avLst/>
          </a:prstGeom>
          <a:solidFill>
            <a:srgbClr val="3F5C7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p>
            <a:pPr lvl="0" algn="ctr"/>
            <a:r>
              <a:rPr lang="zh-CN" altLang="en-US" sz="2000" b="1" kern="0" dirty="0">
                <a:solidFill>
                  <a:srgbClr val="FFFFFF"/>
                </a:solidFill>
              </a:rPr>
              <a:t>申请专业：</a:t>
            </a:r>
            <a:r>
              <a:rPr lang="en-US" altLang="zh-CN" sz="2000" b="1" kern="0" dirty="0">
                <a:solidFill>
                  <a:srgbClr val="FFFFFF"/>
                </a:solidFill>
                <a:sym typeface="+mn-ea"/>
              </a:rPr>
              <a:t>XXXX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7000"/>
    </mc:Choice>
    <mc:Fallback>
      <p:transition advClick="0" advTm="7000"/>
    </mc:Fallback>
  </mc:AlternateContent>
</p:sld>
</file>

<file path=ppt/tags/tag1.xml><?xml version="1.0" encoding="utf-8"?>
<p:tagLst xmlns:p="http://schemas.openxmlformats.org/presentationml/2006/main">
  <p:tag name="TABLE_ENDDRAG_ORIGIN_RECT" val="749*102"/>
  <p:tag name="TABLE_ENDDRAG_RECT" val="23*76*749*102"/>
</p:tagLst>
</file>

<file path=ppt/theme/theme1.xml><?xml version="1.0" encoding="utf-8"?>
<a:theme xmlns:a="http://schemas.openxmlformats.org/drawingml/2006/main" name="2_默认设计模板">
  <a:themeElements>
    <a:clrScheme name="自定义 1">
      <a:dk1>
        <a:srgbClr val="C4261D"/>
      </a:dk1>
      <a:lt1>
        <a:srgbClr val="FF9900"/>
      </a:lt1>
      <a:dk2>
        <a:srgbClr val="4D4D4D"/>
      </a:dk2>
      <a:lt2>
        <a:srgbClr val="C2C1C1"/>
      </a:lt2>
      <a:accent1>
        <a:srgbClr val="080808"/>
      </a:accent1>
      <a:accent2>
        <a:srgbClr val="333333"/>
      </a:accent2>
      <a:accent3>
        <a:srgbClr val="C4261D"/>
      </a:accent3>
      <a:accent4>
        <a:srgbClr val="FF9900"/>
      </a:accent4>
      <a:accent5>
        <a:srgbClr val="4D4D4D"/>
      </a:accent5>
      <a:accent6>
        <a:srgbClr val="999999"/>
      </a:accent6>
      <a:hlink>
        <a:srgbClr val="080808"/>
      </a:hlink>
      <a:folHlink>
        <a:srgbClr val="DEDEDD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878</Words>
  <Application>WPS 演示</Application>
  <PresentationFormat>宽屏</PresentationFormat>
  <Paragraphs>107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仿宋_GB2312</vt:lpstr>
      <vt:lpstr>仿宋</vt:lpstr>
      <vt:lpstr>Calibri</vt:lpstr>
      <vt:lpstr>Arial</vt:lpstr>
      <vt:lpstr>Impact</vt:lpstr>
      <vt:lpstr>黑体</vt:lpstr>
      <vt:lpstr>Arial Unicode MS</vt:lpstr>
      <vt:lpstr>等线</vt:lpstr>
      <vt:lpstr>2_默认设计模板</vt:lpstr>
      <vt:lpstr>1_Office 主题​​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廖南楠</dc:creator>
  <cp:lastModifiedBy>朱妍</cp:lastModifiedBy>
  <cp:revision>316</cp:revision>
  <cp:lastPrinted>2019-03-08T02:52:00Z</cp:lastPrinted>
  <dcterms:created xsi:type="dcterms:W3CDTF">2019-03-08T00:20:00Z</dcterms:created>
  <dcterms:modified xsi:type="dcterms:W3CDTF">2025-11-11T01:57:19Z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CFC4B973482540F9B222E2EED1FC8582_12</vt:lpwstr>
  </property>
</Properties>
</file>